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3" r:id="rId3"/>
    <p:sldId id="268" r:id="rId4"/>
    <p:sldId id="261" r:id="rId5"/>
    <p:sldId id="262" r:id="rId6"/>
    <p:sldId id="264" r:id="rId7"/>
    <p:sldId id="274" r:id="rId8"/>
    <p:sldId id="265" r:id="rId9"/>
    <p:sldId id="269" r:id="rId10"/>
    <p:sldId id="266" r:id="rId11"/>
    <p:sldId id="275" r:id="rId12"/>
    <p:sldId id="276" r:id="rId13"/>
    <p:sldId id="282" r:id="rId14"/>
    <p:sldId id="303" r:id="rId15"/>
    <p:sldId id="304" r:id="rId16"/>
    <p:sldId id="301" r:id="rId17"/>
    <p:sldId id="291" r:id="rId18"/>
    <p:sldId id="292" r:id="rId19"/>
    <p:sldId id="293" r:id="rId20"/>
    <p:sldId id="295" r:id="rId21"/>
    <p:sldId id="299" r:id="rId22"/>
    <p:sldId id="294" r:id="rId23"/>
    <p:sldId id="296" r:id="rId24"/>
    <p:sldId id="280" r:id="rId25"/>
    <p:sldId id="281" r:id="rId26"/>
    <p:sldId id="271" r:id="rId27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7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20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33"/>
    </p:cViewPr>
  </p:sorterViewPr>
  <p:notesViewPr>
    <p:cSldViewPr snapToGrid="0" snapToObjects="1">
      <p:cViewPr>
        <p:scale>
          <a:sx n="75" d="100"/>
          <a:sy n="75" d="100"/>
        </p:scale>
        <p:origin x="-1613" y="-5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32A8E-D500-CB43-839D-3F9A61A6C88F}" type="datetimeFigureOut">
              <a:rPr lang="en-US" smtClean="0"/>
              <a:t>10/6/15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A5ACB-70F8-0E44-BF5B-05B6C04E8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11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D5E75F7-3028-4C47-9666-88F046B101F9}" type="datetimeFigureOut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3BBB58A-A3F6-ED45-82DE-2377A99921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21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rterbalanced.org/wordpress/wp-content/uploads/2015/02/ELA_Blueprint.pdf" TargetMode="External"/><Relationship Id="rId4" Type="http://schemas.openxmlformats.org/officeDocument/2006/relationships/hyperlink" Target="http://www.smarterbalanced.org/wordpress/wp-content/uploads/2015/02/Mathematics_Blueprint.pdf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rgbClr val="002D73"/>
              </a:solidFill>
              <a:latin typeface="Calibri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A36394F-4110-3D4F-86EF-3CB005AB1D69}" type="slidenum">
              <a:rPr lang="en-US" sz="1200"/>
              <a:pPr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rgbClr val="002D73"/>
              </a:solidFill>
              <a:latin typeface="Calibri" charset="0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5DA563D-71B6-7046-B0E4-33FF34ACE26A}" type="slidenum">
              <a:rPr lang="en-US" sz="1200"/>
              <a:pPr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5138" lvl="1" indent="0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rgbClr val="002D73"/>
              </a:solidFill>
              <a:latin typeface="Calibri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F959FED-108B-E74C-9F79-6BA3F18FC57E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1600" b="1" dirty="0">
              <a:solidFill>
                <a:srgbClr val="002D73"/>
              </a:solidFill>
              <a:ea typeface="+mn-ea"/>
              <a:cs typeface="+mn-cs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29D5779-F4A5-E149-822B-3E53DC20EA11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600" b="1" dirty="0">
              <a:solidFill>
                <a:srgbClr val="002D73"/>
              </a:solidFill>
              <a:ea typeface="+mn-ea"/>
              <a:cs typeface="+mn-cs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874F98A-552E-AC42-B69D-BD41A6056988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BB58A-A3F6-ED45-82DE-2377A99921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55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BB58A-A3F6-ED45-82DE-2377A99921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0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rgbClr val="002D73"/>
              </a:solidFill>
              <a:latin typeface="Calibri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F518DE3-0CB7-1748-9478-C91A0D6D1F98}" type="slidenum">
              <a:rPr lang="en-US" sz="1200"/>
              <a:pPr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25" indent="-174625" eaLnBrk="1" hangingPunct="1">
              <a:spcBef>
                <a:spcPct val="0"/>
              </a:spcBef>
              <a:buFontTx/>
              <a:buChar char="•"/>
            </a:pPr>
            <a:r>
              <a:rPr lang="en-US" sz="1600" b="1">
                <a:solidFill>
                  <a:srgbClr val="002D73"/>
                </a:solidFill>
                <a:latin typeface="Calibri" charset="0"/>
              </a:rPr>
              <a:t>This slide is editable and fillable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0BCFF7D-6FA8-AD4F-A54A-A2B32A7909E1}" type="slidenum">
              <a:rPr lang="en-US" sz="1200"/>
              <a:pPr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002D73"/>
              </a:solidFill>
              <a:ea typeface="+mn-ea"/>
              <a:cs typeface="+mn-cs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9271A43-8628-1443-850E-E54A003A9B5E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rgbClr val="002D73"/>
              </a:solidFill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98A291E-9DA4-0642-B0AC-2A28C44CAAD1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520700" y="4416425"/>
            <a:ext cx="6010275" cy="441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b="1" dirty="0">
              <a:solidFill>
                <a:srgbClr val="002D73"/>
              </a:solidFill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D07271E-E511-184E-B234-71408F4DB445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rgbClr val="002D73"/>
              </a:solidFill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19B88B1-B6C6-1A4A-8A84-3CAF4B079A81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600" b="1" dirty="0">
              <a:solidFill>
                <a:srgbClr val="002D73"/>
              </a:solidFill>
              <a:latin typeface="Calibri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8F574D5-749B-8244-B87E-CC710CBA22E2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b="1" u="sng" dirty="0" smtClean="0">
                <a:solidFill>
                  <a:srgbClr val="002D73"/>
                </a:solidFill>
                <a:latin typeface="Calibri" charset="0"/>
              </a:rPr>
              <a:t>English Language Arts</a:t>
            </a:r>
          </a:p>
          <a:p>
            <a:pPr eaLnBrk="1" hangingPunct="1">
              <a:spcBef>
                <a:spcPct val="0"/>
              </a:spcBef>
            </a:pPr>
            <a:r>
              <a:rPr lang="en-US" sz="1600" b="1" dirty="0" smtClean="0">
                <a:solidFill>
                  <a:srgbClr val="002D73"/>
                </a:solidFill>
                <a:latin typeface="Calibri" charset="0"/>
              </a:rPr>
              <a:t>Go here for test blueprint and more details</a:t>
            </a:r>
          </a:p>
          <a:p>
            <a:pPr eaLnBrk="1" hangingPunct="1">
              <a:spcBef>
                <a:spcPct val="0"/>
              </a:spcBef>
            </a:pPr>
            <a:r>
              <a:rPr lang="en-US" sz="1600" b="1" dirty="0" smtClean="0">
                <a:solidFill>
                  <a:srgbClr val="002D73"/>
                </a:solidFill>
                <a:latin typeface="Calibri" charset="0"/>
                <a:hlinkClick r:id="rId3"/>
              </a:rPr>
              <a:t>http://www.smarterbalanced.org/wordpress/wp-content/uploads/2015/02/ELA_Blueprint.pdf</a:t>
            </a:r>
            <a:r>
              <a:rPr lang="en-US" sz="1600" b="1" dirty="0" smtClean="0">
                <a:solidFill>
                  <a:srgbClr val="002D73"/>
                </a:solidFill>
                <a:latin typeface="Calibri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US" sz="1600" b="1" dirty="0">
              <a:solidFill>
                <a:srgbClr val="002D73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600" b="1" u="sng" dirty="0">
                <a:solidFill>
                  <a:srgbClr val="002D73"/>
                </a:solidFill>
                <a:latin typeface="Calibri" charset="0"/>
              </a:rPr>
              <a:t>Mathematics</a:t>
            </a:r>
          </a:p>
          <a:p>
            <a:pPr eaLnBrk="1" hangingPunct="1">
              <a:spcBef>
                <a:spcPct val="0"/>
              </a:spcBef>
            </a:pPr>
            <a:r>
              <a:rPr lang="en-US" sz="1600" b="1" dirty="0">
                <a:solidFill>
                  <a:srgbClr val="002D73"/>
                </a:solidFill>
                <a:latin typeface="Calibri" charset="0"/>
              </a:rPr>
              <a:t>Go here for test blueprint and more details</a:t>
            </a:r>
          </a:p>
          <a:p>
            <a:pPr eaLnBrk="1" hangingPunct="1">
              <a:spcBef>
                <a:spcPct val="0"/>
              </a:spcBef>
            </a:pPr>
            <a:r>
              <a:rPr lang="en-US" sz="1600" b="1" dirty="0">
                <a:solidFill>
                  <a:srgbClr val="002D73"/>
                </a:solidFill>
                <a:latin typeface="Calibri" charset="0"/>
                <a:hlinkClick r:id="rId4"/>
              </a:rPr>
              <a:t>http://www.smarterbalanced.org/wordpress/wp-content/uploads/2015/02/Mathematics_Blueprint.pdf</a:t>
            </a:r>
            <a:endParaRPr lang="en-US" sz="1600" b="1" dirty="0">
              <a:solidFill>
                <a:srgbClr val="002D73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b="1" dirty="0">
              <a:solidFill>
                <a:srgbClr val="002D73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b="1" dirty="0">
              <a:solidFill>
                <a:srgbClr val="002D73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b="1" dirty="0">
              <a:solidFill>
                <a:srgbClr val="002D73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b="1" dirty="0">
              <a:solidFill>
                <a:srgbClr val="002D73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 sz="1400" b="1" dirty="0">
              <a:solidFill>
                <a:srgbClr val="002D73"/>
              </a:solidFill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4205ABF-78E1-F441-8659-EC7CF0F8086B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sz="1600" b="1" dirty="0">
              <a:solidFill>
                <a:srgbClr val="002D73"/>
              </a:solidFill>
              <a:latin typeface="Calibri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5CD315D-0491-A347-A9C1-B643DF2ED8DD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7050" cy="4591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2AACFF2-350E-2D4F-8B64-A7FC534D0A4C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C1CA0-1AC1-124E-854D-9518E78403BF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4AA01-A751-7D4C-B25E-506D8D9B5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4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7EDA-750E-B143-97D1-94529746DEC5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1BBCC-322E-B840-9361-EEC5276E9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7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F4E5-D392-B04A-84ED-192D0B48000B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AE15-73D1-1E44-A1EB-308426E6A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2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9DFB-5FC5-404F-B047-D78760118AB3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58AA2-7F58-EB4A-A3BF-8F4F294EB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7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39F89-BC47-744D-BF20-A2FA84447740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91557-396E-B545-9597-CEFB1B67B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81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1007-7D98-9F49-B58A-EFAB905D1262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1CBA-CF51-1A4F-B5EF-196B2096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E6014-E78D-D343-A33E-4EEA7643137A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258D-49C0-C74C-A100-69E2148A5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3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B5627-333A-8547-AEA2-7494C84B21D5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2996A-EB84-F64E-99E4-9872791A5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1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BF307-0709-A64F-A782-5D3180FBC9EE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CB37F-8996-3948-BF50-B832082A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48E4-1B4F-514C-BE3F-6DDF3C296BA0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0A6D-76A5-3241-9DFB-550A2E613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5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A30B-0525-A546-837B-6281F8AF33F1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82FD-BA25-A74E-8BDC-89FE84D9F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6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DB52750F-56B2-5748-9928-56000C42FD9A}" type="datetime1">
              <a:rPr lang="en-US"/>
              <a:pPr>
                <a:defRPr/>
              </a:pPr>
              <a:t>10/6/15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9FA9A43A-2B36-3B43-8968-B2839B633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0" y="3339503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i="1" dirty="0">
                <a:solidFill>
                  <a:srgbClr val="002D73"/>
                </a:solidFill>
                <a:latin typeface="Arial" charset="0"/>
                <a:cs typeface="Arial" charset="0"/>
              </a:rPr>
              <a:t>Region 10 School District</a:t>
            </a:r>
            <a:endParaRPr lang="en-US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A Presentation of CAPT, CMT, and </a:t>
            </a:r>
          </a:p>
          <a:p>
            <a:pPr algn="ctr" eaLnBrk="1" hangingPunct="1"/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Smarter Balanced Results</a:t>
            </a:r>
          </a:p>
          <a:p>
            <a:pPr algn="ctr" eaLnBrk="1" hangingPunct="1"/>
            <a:endParaRPr lang="en-US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algn="ctr" eaLnBrk="1" hangingPunct="1"/>
            <a:r>
              <a:rPr lang="en-US" b="1" i="1" dirty="0">
                <a:solidFill>
                  <a:srgbClr val="002D73"/>
                </a:solidFill>
                <a:latin typeface="Arial" charset="0"/>
                <a:cs typeface="Arial" charset="0"/>
              </a:rPr>
              <a:t>Board of Education Presentation</a:t>
            </a:r>
          </a:p>
          <a:p>
            <a:pPr algn="ctr" eaLnBrk="1" hangingPunct="1"/>
            <a:r>
              <a:rPr lang="en-US" b="1" i="1" dirty="0">
                <a:solidFill>
                  <a:srgbClr val="002D73"/>
                </a:solidFill>
                <a:latin typeface="Arial" charset="0"/>
                <a:cs typeface="Arial" charset="0"/>
              </a:rPr>
              <a:t>October 2015</a:t>
            </a:r>
          </a:p>
        </p:txBody>
      </p:sp>
      <p:pic>
        <p:nvPicPr>
          <p:cNvPr id="3" name="Picture 2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04" y="566783"/>
            <a:ext cx="4074596" cy="2281774"/>
          </a:xfrm>
          <a:prstGeom prst="rect">
            <a:avLst/>
          </a:prstGeom>
        </p:spPr>
      </p:pic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83"/>
            <a:ext cx="3686706" cy="232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19100" y="747311"/>
            <a:ext cx="82677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Scoring </a:t>
            </a:r>
            <a:r>
              <a:rPr lang="en-US" sz="2400" i="1" dirty="0">
                <a:solidFill>
                  <a:srgbClr val="002D73"/>
                </a:solidFill>
                <a:latin typeface="Arial" charset="0"/>
                <a:cs typeface="Arial" charset="0"/>
              </a:rPr>
              <a:t>(continued)</a:t>
            </a:r>
          </a:p>
          <a:p>
            <a:pPr eaLnBrk="1" hangingPunct="1"/>
            <a:endParaRPr lang="en-US" sz="800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002D73"/>
                </a:solidFill>
                <a:latin typeface="Arial" charset="0"/>
                <a:cs typeface="Arial" charset="0"/>
              </a:rPr>
              <a:t>Students also receive a </a:t>
            </a:r>
            <a:r>
              <a:rPr lang="ja-JP" altLang="en-US" sz="2800" dirty="0">
                <a:solidFill>
                  <a:srgbClr val="002D73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2800" dirty="0">
                <a:solidFill>
                  <a:srgbClr val="002D73"/>
                </a:solidFill>
                <a:latin typeface="Arial" charset="0"/>
                <a:cs typeface="Arial" charset="0"/>
              </a:rPr>
              <a:t>performance indicator</a:t>
            </a:r>
            <a:r>
              <a:rPr lang="ja-JP" altLang="en-US" sz="2800" dirty="0">
                <a:solidFill>
                  <a:srgbClr val="002D73"/>
                </a:solidFill>
                <a:latin typeface="Arial" charset="0"/>
                <a:cs typeface="Arial" charset="0"/>
              </a:rPr>
              <a:t>”</a:t>
            </a:r>
            <a:r>
              <a:rPr lang="en-US" altLang="ja-JP" sz="2800" dirty="0">
                <a:solidFill>
                  <a:srgbClr val="002D73"/>
                </a:solidFill>
                <a:latin typeface="Arial" charset="0"/>
                <a:cs typeface="Arial" charset="0"/>
              </a:rPr>
              <a:t> for each area of knowledge and skills within a subject.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002D73"/>
                </a:solidFill>
                <a:latin typeface="Arial" charset="0"/>
                <a:cs typeface="Arial" charset="0"/>
              </a:rPr>
              <a:t>This provides a general indication of where the students have strengths and weaknesses in their learning within each subject area. </a:t>
            </a:r>
          </a:p>
          <a:p>
            <a:pPr eaLnBrk="1" hangingPunct="1"/>
            <a:endParaRPr lang="en-US" sz="800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dirty="0">
                <a:solidFill>
                  <a:srgbClr val="002D73"/>
                </a:solidFill>
                <a:latin typeface="Arial" charset="0"/>
                <a:cs typeface="Arial" charset="0"/>
              </a:rPr>
              <a:t>For example:</a:t>
            </a:r>
            <a:endParaRPr lang="en-US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8072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4D95754-D434-A746-A84D-5726D862325C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10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5" t="41116" r="14407" b="41176"/>
          <a:stretch>
            <a:fillRect/>
          </a:stretch>
        </p:blipFill>
        <p:spPr bwMode="auto">
          <a:xfrm>
            <a:off x="3571875" y="4399946"/>
            <a:ext cx="5114925" cy="1971675"/>
          </a:xfrm>
          <a:prstGeom prst="rect">
            <a:avLst/>
          </a:prstGeom>
          <a:noFill/>
          <a:ln w="28575">
            <a:solidFill>
              <a:srgbClr val="002D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12" y="4117001"/>
            <a:ext cx="3010034" cy="2254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88203A1-70C9-BE4B-A6D4-9E4465C21697}" type="slidenum">
              <a:rPr lang="en-US" sz="1200">
                <a:solidFill>
                  <a:srgbClr val="FFFFFF"/>
                </a:solidFill>
                <a:latin typeface="Arial" charset="0"/>
                <a:cs typeface="Arial" charset="0"/>
              </a:rPr>
              <a:pPr/>
              <a:t>11</a:t>
            </a:fld>
            <a:endParaRPr lang="en-US" sz="12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414338" y="1098550"/>
            <a:ext cx="83915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257300" indent="-3429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600" b="1">
                <a:solidFill>
                  <a:srgbClr val="002D73"/>
                </a:solidFill>
                <a:latin typeface="Arial" charset="0"/>
                <a:cs typeface="Arial" charset="0"/>
              </a:rPr>
              <a:t>Reporting</a:t>
            </a:r>
          </a:p>
          <a:p>
            <a:pPr eaLnBrk="1" hangingPunct="1">
              <a:lnSpc>
                <a:spcPct val="90000"/>
              </a:lnSpc>
              <a:buFont typeface="Calibri" charset="0"/>
              <a:buAutoNum type="arabicPeriod"/>
            </a:pPr>
            <a:r>
              <a:rPr lang="en-US" sz="2200">
                <a:solidFill>
                  <a:srgbClr val="002D73"/>
                </a:solidFill>
                <a:latin typeface="Arial" charset="0"/>
                <a:cs typeface="Arial" charset="0"/>
              </a:rPr>
              <a:t>An online data portal called </a:t>
            </a:r>
            <a:r>
              <a:rPr lang="ja-JP" altLang="en-US" sz="2200">
                <a:solidFill>
                  <a:srgbClr val="002D73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2200">
                <a:solidFill>
                  <a:srgbClr val="002D73"/>
                </a:solidFill>
                <a:latin typeface="Arial" charset="0"/>
                <a:cs typeface="Arial" charset="0"/>
              </a:rPr>
              <a:t>Online Reporting System</a:t>
            </a:r>
            <a:r>
              <a:rPr lang="ja-JP" altLang="en-US" sz="2200">
                <a:solidFill>
                  <a:srgbClr val="002D73"/>
                </a:solidFill>
                <a:latin typeface="Arial" charset="0"/>
                <a:cs typeface="Arial" charset="0"/>
              </a:rPr>
              <a:t>”</a:t>
            </a:r>
            <a:r>
              <a:rPr lang="en-US" altLang="ja-JP" sz="2200">
                <a:solidFill>
                  <a:srgbClr val="002D73"/>
                </a:solidFill>
                <a:latin typeface="Arial" charset="0"/>
                <a:cs typeface="Arial" charset="0"/>
              </a:rPr>
              <a:t> (ORS)</a:t>
            </a:r>
          </a:p>
          <a:p>
            <a:pPr lvl="2" eaLnBrk="1" hangingPunct="1">
              <a:lnSpc>
                <a:spcPct val="90000"/>
              </a:lnSpc>
              <a:buFont typeface="Wingdings" charset="0"/>
              <a:buChar char="ü"/>
            </a:pPr>
            <a:r>
              <a:rPr lang="en-US" sz="2200">
                <a:solidFill>
                  <a:srgbClr val="002D73"/>
                </a:solidFill>
                <a:latin typeface="Arial" charset="0"/>
                <a:cs typeface="Arial" charset="0"/>
              </a:rPr>
              <a:t>	Secure and public sites</a:t>
            </a:r>
          </a:p>
          <a:p>
            <a:pPr lvl="2" eaLnBrk="1" hangingPunct="1">
              <a:lnSpc>
                <a:spcPct val="90000"/>
              </a:lnSpc>
            </a:pPr>
            <a:endParaRPr lang="en-US" sz="80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Calibri" charset="0"/>
              <a:buAutoNum type="arabicPeriod"/>
            </a:pPr>
            <a:r>
              <a:rPr lang="en-US" sz="2200">
                <a:solidFill>
                  <a:srgbClr val="002D73"/>
                </a:solidFill>
                <a:latin typeface="Arial" charset="0"/>
                <a:cs typeface="Arial" charset="0"/>
              </a:rPr>
              <a:t>Paper reports to parents/ families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4" t="14496" r="32156" b="7510"/>
          <a:stretch>
            <a:fillRect/>
          </a:stretch>
        </p:blipFill>
        <p:spPr bwMode="auto">
          <a:xfrm>
            <a:off x="4554538" y="2689225"/>
            <a:ext cx="2936875" cy="3803650"/>
          </a:xfrm>
          <a:prstGeom prst="rect">
            <a:avLst/>
          </a:prstGeom>
          <a:noFill/>
          <a:ln w="9525">
            <a:solidFill>
              <a:srgbClr val="002D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3" t="12396" r="32726" b="9296"/>
          <a:stretch>
            <a:fillRect/>
          </a:stretch>
        </p:blipFill>
        <p:spPr bwMode="auto">
          <a:xfrm>
            <a:off x="1404938" y="2673350"/>
            <a:ext cx="2873375" cy="3819525"/>
          </a:xfrm>
          <a:prstGeom prst="rect">
            <a:avLst/>
          </a:prstGeom>
          <a:noFill/>
          <a:ln w="9525">
            <a:solidFill>
              <a:srgbClr val="002D7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images-4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91" y="214441"/>
            <a:ext cx="1179797" cy="12955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E773E1E-CD14-2449-A19E-FD7043F3BDBB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12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0" y="957263"/>
            <a:ext cx="914241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u="sng" dirty="0">
                <a:solidFill>
                  <a:srgbClr val="002D73"/>
                </a:solidFill>
                <a:latin typeface="Arial" charset="0"/>
                <a:cs typeface="Arial" charset="0"/>
              </a:rPr>
              <a:t>SMARTER BALANCED RESULTS</a:t>
            </a:r>
          </a:p>
          <a:p>
            <a:pPr eaLnBrk="1" hangingPunct="1"/>
            <a:endParaRPr lang="en-US" sz="12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Region </a:t>
            </a:r>
            <a:r>
              <a:rPr lang="en-US" b="1" dirty="0">
                <a:solidFill>
                  <a:srgbClr val="002D73"/>
                </a:solidFill>
                <a:latin typeface="Arial" charset="0"/>
                <a:cs typeface="Arial" charset="0"/>
              </a:rPr>
              <a:t>10 Baseline: </a:t>
            </a:r>
            <a:r>
              <a:rPr lang="en-US" b="1" dirty="0">
                <a:solidFill>
                  <a:srgbClr val="E46C0A"/>
                </a:solidFill>
                <a:latin typeface="Arial" charset="0"/>
                <a:cs typeface="Arial" charset="0"/>
              </a:rPr>
              <a:t>ELA and Math   </a:t>
            </a:r>
            <a:r>
              <a:rPr lang="en-US" b="1" dirty="0">
                <a:solidFill>
                  <a:srgbClr val="002D73"/>
                </a:solidFill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>
                <a:solidFill>
                  <a:srgbClr val="002D73"/>
                </a:solidFill>
                <a:latin typeface="Arial" charset="0"/>
                <a:cs typeface="Arial" charset="0"/>
              </a:rPr>
              <a:t>    </a:t>
            </a:r>
            <a:r>
              <a:rPr lang="en-US" dirty="0">
                <a:solidFill>
                  <a:srgbClr val="002D73"/>
                </a:solidFill>
                <a:latin typeface="Arial" charset="0"/>
                <a:cs typeface="Arial" charset="0"/>
              </a:rPr>
              <a:t>Percent of Students Achieving Levels 3/4 by Grade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50863" y="3001963"/>
          <a:ext cx="8135937" cy="292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1979"/>
                <a:gridCol w="2711979"/>
                <a:gridCol w="2711979"/>
              </a:tblGrid>
              <a:tr h="3657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Grade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/>
                          </a:solidFill>
                        </a:rPr>
                        <a:t>ELA 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1F497D"/>
                          </a:solidFill>
                        </a:rPr>
                        <a:t>Math</a:t>
                      </a:r>
                      <a:endParaRPr lang="en-US" sz="1800" dirty="0">
                        <a:solidFill>
                          <a:srgbClr val="1F497D"/>
                        </a:solidFill>
                      </a:endParaRPr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74.2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78.0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69.4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62.8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69.8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47.2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70.6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55.0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78.2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55.9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76.4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63.4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77.9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57.9</a:t>
                      </a:r>
                      <a:endParaRPr lang="en-US" sz="1800" dirty="0"/>
                    </a:p>
                  </a:txBody>
                  <a:tcPr marL="91433" marR="91433" marT="45704" marB="4570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42188" y="1679575"/>
            <a:ext cx="1658937" cy="908050"/>
          </a:xfrm>
          <a:prstGeom prst="ellipse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2D7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Students</a:t>
            </a:r>
          </a:p>
        </p:txBody>
      </p:sp>
      <p:sp>
        <p:nvSpPr>
          <p:cNvPr id="36907" name="Rectangle 6"/>
          <p:cNvSpPr>
            <a:spLocks noChangeArrowheads="1"/>
          </p:cNvSpPr>
          <p:nvPr/>
        </p:nvSpPr>
        <p:spPr bwMode="auto">
          <a:xfrm>
            <a:off x="457200" y="5927725"/>
            <a:ext cx="80375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1200" i="1">
                <a:solidFill>
                  <a:srgbClr val="002D73"/>
                </a:solidFill>
                <a:latin typeface="Arial" charset="0"/>
                <a:cs typeface="Arial" charset="0"/>
              </a:rPr>
              <a:t>No percentage should be calculated unless the denominator is at least 20 students. </a:t>
            </a:r>
            <a:endParaRPr lang="en-US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AA2D231-2FD3-5243-A90E-AAFFDC30E220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13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0" y="930275"/>
            <a:ext cx="91440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u="sng" dirty="0">
                <a:solidFill>
                  <a:srgbClr val="002D73"/>
                </a:solidFill>
                <a:latin typeface="Arial" charset="0"/>
                <a:cs typeface="Arial" charset="0"/>
              </a:rPr>
              <a:t>SMARTER BALANCED DISTRICT RESULTS</a:t>
            </a:r>
          </a:p>
          <a:p>
            <a:pPr eaLnBrk="1" hangingPunct="1"/>
            <a:endParaRPr lang="en-US" sz="12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District-wide </a:t>
            </a:r>
            <a:r>
              <a:rPr lang="en-US" b="1" dirty="0">
                <a:solidFill>
                  <a:srgbClr val="002D73"/>
                </a:solidFill>
                <a:latin typeface="Arial" charset="0"/>
                <a:cs typeface="Arial" charset="0"/>
              </a:rPr>
              <a:t>Baseline: </a:t>
            </a:r>
            <a:r>
              <a:rPr lang="en-US" b="1" dirty="0">
                <a:solidFill>
                  <a:srgbClr val="E46C0A"/>
                </a:solidFill>
                <a:latin typeface="Arial" charset="0"/>
                <a:cs typeface="Arial" charset="0"/>
              </a:rPr>
              <a:t>High Needs Students  </a:t>
            </a:r>
          </a:p>
          <a:p>
            <a:pPr eaLnBrk="1" hangingPunct="1">
              <a:lnSpc>
                <a:spcPct val="150000"/>
              </a:lnSpc>
            </a:pPr>
            <a:r>
              <a:rPr lang="en-US" sz="1800" b="1" dirty="0">
                <a:solidFill>
                  <a:srgbClr val="002D73"/>
                </a:solidFill>
                <a:latin typeface="Arial" charset="0"/>
                <a:cs typeface="Arial" charset="0"/>
              </a:rPr>
              <a:t>(</a:t>
            </a:r>
            <a:r>
              <a:rPr lang="en-US" sz="1800" dirty="0">
                <a:solidFill>
                  <a:srgbClr val="002D73"/>
                </a:solidFill>
                <a:latin typeface="Arial" charset="0"/>
                <a:cs typeface="Arial" charset="0"/>
              </a:rPr>
              <a:t>Eligible for Free &amp; Reduced Lunch, English Language Learner or has a disability.)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698524"/>
              </p:ext>
            </p:extLst>
          </p:nvPr>
        </p:nvGraphicFramePr>
        <p:xfrm>
          <a:off x="617538" y="3333750"/>
          <a:ext cx="7778751" cy="2469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4642"/>
                <a:gridCol w="2537456"/>
                <a:gridCol w="2516653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School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ELA % at level 3/4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Math % at level 3/4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Lake</a:t>
                      </a:r>
                      <a:r>
                        <a:rPr lang="en-US" sz="1800" baseline="0" dirty="0" smtClean="0"/>
                        <a:t> Garda (8)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37.0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37.0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Harwinton Consolidated (12)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48.0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64.0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Har</a:t>
                      </a:r>
                      <a:r>
                        <a:rPr lang="en-US" sz="1800" dirty="0" smtClean="0"/>
                        <a:t>-Bur (57)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42.1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26.9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Lewis S. Mills (14)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41.9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25.9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30.6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16.4</a:t>
                      </a:r>
                      <a:endParaRPr lang="en-US" sz="1800" dirty="0"/>
                    </a:p>
                  </a:txBody>
                  <a:tcPr marL="91437" marR="91437" marT="45747" marB="457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946" name="Rectangle 5"/>
          <p:cNvSpPr>
            <a:spLocks noChangeArrowheads="1"/>
          </p:cNvSpPr>
          <p:nvPr/>
        </p:nvSpPr>
        <p:spPr bwMode="auto">
          <a:xfrm>
            <a:off x="230188" y="6165850"/>
            <a:ext cx="855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6755"/>
          </a:xfrm>
          <a:extLst/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Science CMT Results</a:t>
            </a:r>
            <a:endParaRPr lang="en-US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34FAD-81BC-1B4F-97E5-7CB6DE3D5D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63" name="Picture 3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4067175"/>
            <a:ext cx="25241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63638" y="1590675"/>
          <a:ext cx="71088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608"/>
                <a:gridCol w="2369608"/>
                <a:gridCol w="23696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2015 Science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State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Har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-Bur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5 Goal/Above</a:t>
                      </a:r>
                      <a:endParaRPr lang="en-US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55.4</a:t>
                      </a:r>
                      <a:endParaRPr lang="en-US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64.9</a:t>
                      </a:r>
                      <a:endParaRPr lang="en-US" dirty="0"/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5 Prof/Above</a:t>
                      </a:r>
                      <a:endParaRPr lang="en-US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79.1</a:t>
                      </a:r>
                      <a:endParaRPr lang="en-US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89.6</a:t>
                      </a:r>
                      <a:endParaRPr lang="en-US" dirty="0"/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 8 Goal/Above</a:t>
                      </a:r>
                      <a:endParaRPr lang="en-US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61.1</a:t>
                      </a:r>
                      <a:endParaRPr lang="en-US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82.8</a:t>
                      </a:r>
                      <a:endParaRPr lang="en-US" dirty="0"/>
                    </a:p>
                  </a:txBody>
                  <a:tcPr marL="91445" marR="9144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r>
                        <a:rPr lang="en-US" baseline="0" dirty="0" smtClean="0"/>
                        <a:t> 8 Prof/Above</a:t>
                      </a:r>
                      <a:endParaRPr lang="en-US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76.7</a:t>
                      </a:r>
                      <a:endParaRPr lang="en-US" dirty="0"/>
                    </a:p>
                  </a:txBody>
                  <a:tcPr marL="91445" marR="914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92.6</a:t>
                      </a:r>
                      <a:endParaRPr lang="en-US" dirty="0"/>
                    </a:p>
                  </a:txBody>
                  <a:tcPr marL="91445" marR="91445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Science CAPT Results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3DF3B-18F6-0A49-AAB1-0FD82B8A0BF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Gr 10 - 2015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% At/Above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Goal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%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</a:rPr>
                        <a:t> At/Above Prof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44.5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77.8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Lewis S. Mills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73.4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92.9</a:t>
                      </a:r>
                      <a:endParaRPr lang="en-US" sz="1800" dirty="0"/>
                    </a:p>
                  </a:txBody>
                  <a:tcPr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Outplaced (1)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marT="45700" marB="45700"/>
                </a:tc>
              </a:tr>
            </a:tbl>
          </a:graphicData>
        </a:graphic>
      </p:graphicFrame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4" y="4072129"/>
            <a:ext cx="3606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78DAD-2EC8-4044-8587-6E717DE2F9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9068" y="961137"/>
            <a:ext cx="7496889" cy="2616101"/>
          </a:xfrm>
          <a:prstGeom prst="rect">
            <a:avLst/>
          </a:prstGeom>
          <a:solidFill>
            <a:srgbClr val="3366FF"/>
          </a:solidFill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ELA Results </a:t>
            </a:r>
          </a:p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DRG C</a:t>
            </a:r>
          </a:p>
          <a:p>
            <a:pPr algn="ctr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Indicates Participation Rates Below Federally Mandated 95%</a:t>
            </a:r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7" y="3884256"/>
            <a:ext cx="33528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7CF50-869D-D64E-8283-AD797B41EE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7538" y="319088"/>
          <a:ext cx="7920036" cy="628967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40012"/>
                <a:gridCol w="2640012"/>
                <a:gridCol w="2640012"/>
              </a:tblGrid>
              <a:tr h="6400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DRG C Descending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Order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ELA Level 3/4 %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ELA Participation Rate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Essex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81.9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98.1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Andover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79.8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98.8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Mansfield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78.9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*93.2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18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77.7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97.6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New Hartford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75.9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96.1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4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75.6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97.9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Marlborough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75.4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99.7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Salem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75.2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Canton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75.0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99.6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Bolton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74.4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98.7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Pomfret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74.4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Region 10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73.7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98.5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Ellington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73.4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98.5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12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73.0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98.5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776288" y="5410200"/>
            <a:ext cx="687387" cy="3937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33713" y="5410200"/>
            <a:ext cx="776287" cy="36988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12/30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A6FE4-81BF-DE45-9A55-35AAD5D1483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7538" y="319088"/>
          <a:ext cx="7920036" cy="628967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40012"/>
                <a:gridCol w="2640012"/>
                <a:gridCol w="2640012"/>
              </a:tblGrid>
              <a:tr h="6400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DRG C Descending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Order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ELA Level 3/4 %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ELA Participation Rate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17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72.6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99.2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Oxford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71.3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98.2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Suffield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70.9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96.8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Tolland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70.2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96.8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Barkhamsted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69.0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96.6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8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68.6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99.1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Bethany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67.8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97.5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Somers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67.4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99.3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Cornwall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67.2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*93.8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Sherman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66.7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*53.1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Columbia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64.9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97.3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13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64.7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98.7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Hebron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64.6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99.8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  <a:tr h="4035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14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63.2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97.7</a:t>
                      </a:r>
                      <a:endParaRPr lang="en-US" sz="1800" dirty="0"/>
                    </a:p>
                  </a:txBody>
                  <a:tcPr marL="91438" marR="91438" marT="45716" marB="45716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E5181-534F-F64A-8399-9DBC7DE7C32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7538" y="319088"/>
          <a:ext cx="7920036" cy="5079997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40012"/>
                <a:gridCol w="2640012"/>
                <a:gridCol w="2640012"/>
              </a:tblGrid>
              <a:tr h="640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DRG C Descending</a:t>
                      </a:r>
                    </a:p>
                    <a:p>
                      <a:pPr algn="ctr"/>
                      <a:r>
                        <a:rPr lang="en-US" sz="1800" dirty="0" smtClean="0"/>
                        <a:t>Order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ELA Level 3/4 %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ELA Participation Rate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24" marB="45724"/>
                </a:tc>
              </a:tr>
              <a:tr h="403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7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60.2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95.8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</a:tr>
              <a:tr h="403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 Average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55.4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96.0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</a:tr>
              <a:tr h="403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</a:t>
                      </a:r>
                      <a:r>
                        <a:rPr lang="en-US" sz="1800" baseline="0" dirty="0" smtClean="0"/>
                        <a:t> 19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47.2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*19.1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</a:tr>
              <a:tr h="403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66FF"/>
                          </a:solidFill>
                        </a:rPr>
                        <a:t>Nearby</a:t>
                      </a:r>
                      <a:r>
                        <a:rPr lang="en-US" sz="1800" baseline="0" dirty="0" smtClean="0">
                          <a:solidFill>
                            <a:srgbClr val="3366FF"/>
                          </a:solidFill>
                        </a:rPr>
                        <a:t> Communities</a:t>
                      </a:r>
                      <a:endParaRPr lang="en-US" sz="1800" b="1" i="1" dirty="0">
                        <a:solidFill>
                          <a:srgbClr val="3366FF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24" marB="45724"/>
                </a:tc>
              </a:tr>
              <a:tr h="403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Avon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82.3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99.1</a:t>
                      </a:r>
                    </a:p>
                  </a:txBody>
                  <a:tcPr marL="91438" marR="91438" marT="45724" marB="45724"/>
                </a:tc>
              </a:tr>
              <a:tr h="403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Simsbury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79.9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98.8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</a:tr>
              <a:tr h="403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Farmington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78.1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98.0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</a:tr>
              <a:tr h="403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Region 10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73.7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98.5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24" marB="45724"/>
                </a:tc>
              </a:tr>
              <a:tr h="403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Litchfield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68.8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98.6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</a:tr>
              <a:tr h="403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Bristol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51.7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98.9</a:t>
                      </a:r>
                      <a:endParaRPr lang="en-US" sz="1800" dirty="0"/>
                    </a:p>
                  </a:txBody>
                  <a:tcPr marL="91438" marR="91438" marT="45724" marB="45724"/>
                </a:tc>
              </a:tr>
              <a:tr h="4036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dk1"/>
                          </a:solidFill>
                        </a:rPr>
                        <a:t>Torrington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dk1"/>
                          </a:solidFill>
                        </a:rPr>
                        <a:t>47.3</a:t>
                      </a: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marL="91438" marR="91438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93.2</a:t>
                      </a:r>
                    </a:p>
                  </a:txBody>
                  <a:tcPr marL="91438" marR="91438" marT="45716" marB="45716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85725" y="952500"/>
            <a:ext cx="90582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300" b="1" dirty="0">
                <a:solidFill>
                  <a:srgbClr val="002D73"/>
                </a:solidFill>
                <a:latin typeface="Arial" charset="0"/>
                <a:cs typeface="Arial" charset="0"/>
              </a:rPr>
              <a:t>Presentation Objectives:</a:t>
            </a:r>
          </a:p>
          <a:p>
            <a:pPr eaLnBrk="1" hangingPunct="1">
              <a:lnSpc>
                <a:spcPct val="90000"/>
              </a:lnSpc>
            </a:pPr>
            <a:endParaRPr lang="en-US" sz="23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buSzPct val="95000"/>
            </a:pPr>
            <a:endParaRPr lang="en-US" sz="700" b="1" dirty="0" smtClean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buSzPct val="95000"/>
            </a:pP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Points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to </a:t>
            </a: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Remember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A</a:t>
            </a: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bout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T</a:t>
            </a: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esting</a:t>
            </a:r>
            <a:endParaRPr lang="en-US" sz="21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15000"/>
              </a:lnSpc>
              <a:buFont typeface="Arial" charset="0"/>
              <a:buChar char="•"/>
            </a:pPr>
            <a:r>
              <a:rPr lang="en-US" sz="1600" i="1" dirty="0">
                <a:solidFill>
                  <a:srgbClr val="002D73"/>
                </a:solidFill>
                <a:latin typeface="Arial" charset="0"/>
                <a:cs typeface="Arial" charset="0"/>
              </a:rPr>
              <a:t>The purpose of annual state testing</a:t>
            </a:r>
          </a:p>
          <a:p>
            <a:pPr lvl="1" eaLnBrk="1" hangingPunct="1">
              <a:lnSpc>
                <a:spcPct val="115000"/>
              </a:lnSpc>
              <a:buFont typeface="Arial" charset="0"/>
              <a:buChar char="•"/>
            </a:pPr>
            <a:r>
              <a:rPr lang="en-US" sz="1600" i="1" dirty="0">
                <a:solidFill>
                  <a:srgbClr val="002D73"/>
                </a:solidFill>
                <a:latin typeface="Arial" charset="0"/>
                <a:cs typeface="Arial" charset="0"/>
              </a:rPr>
              <a:t>Growth over time </a:t>
            </a:r>
            <a:r>
              <a:rPr lang="en-US" sz="1600" i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matters</a:t>
            </a:r>
          </a:p>
          <a:p>
            <a:pPr eaLnBrk="1" hangingPunct="1">
              <a:lnSpc>
                <a:spcPct val="115000"/>
              </a:lnSpc>
              <a:buSzPct val="95000"/>
            </a:pP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Background Information on the Smarter Balanced Assessment</a:t>
            </a:r>
          </a:p>
          <a:p>
            <a:pPr lvl="1" eaLnBrk="1" hangingPunct="1">
              <a:lnSpc>
                <a:spcPct val="115000"/>
              </a:lnSpc>
              <a:buSzPct val="95000"/>
              <a:buFontTx/>
              <a:buChar char="•"/>
            </a:pPr>
            <a:r>
              <a:rPr lang="en-US" sz="1600" i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Adaptive </a:t>
            </a:r>
            <a:r>
              <a:rPr lang="en-US" sz="1600" i="1" dirty="0">
                <a:solidFill>
                  <a:srgbClr val="002D73"/>
                </a:solidFill>
                <a:latin typeface="Arial" charset="0"/>
                <a:cs typeface="Arial" charset="0"/>
              </a:rPr>
              <a:t>to the individual student</a:t>
            </a:r>
          </a:p>
          <a:p>
            <a:pPr lvl="1" eaLnBrk="1" hangingPunct="1">
              <a:lnSpc>
                <a:spcPct val="115000"/>
              </a:lnSpc>
              <a:buSzPct val="95000"/>
              <a:buFontTx/>
              <a:buChar char="•"/>
            </a:pPr>
            <a:r>
              <a:rPr lang="en-US" sz="1600" i="1" dirty="0">
                <a:solidFill>
                  <a:srgbClr val="002D73"/>
                </a:solidFill>
                <a:latin typeface="Arial" charset="0"/>
                <a:cs typeface="Arial" charset="0"/>
              </a:rPr>
              <a:t>More challenging than previous assessments</a:t>
            </a:r>
          </a:p>
          <a:p>
            <a:pPr eaLnBrk="1" hangingPunct="1">
              <a:lnSpc>
                <a:spcPct val="115000"/>
              </a:lnSpc>
              <a:buSzPct val="95000"/>
            </a:pP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SBAC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Assessment </a:t>
            </a: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Participation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R</a:t>
            </a: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ate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by District</a:t>
            </a:r>
          </a:p>
          <a:p>
            <a:pPr lvl="1" eaLnBrk="1" hangingPunct="1">
              <a:lnSpc>
                <a:spcPct val="115000"/>
              </a:lnSpc>
              <a:buSzPct val="95000"/>
              <a:buFontTx/>
              <a:buChar char="•"/>
            </a:pPr>
            <a:r>
              <a:rPr lang="en-US" sz="1600" i="1" dirty="0">
                <a:solidFill>
                  <a:srgbClr val="002D73"/>
                </a:solidFill>
                <a:latin typeface="Arial" charset="0"/>
                <a:cs typeface="Arial" charset="0"/>
              </a:rPr>
              <a:t>Comparison within DRG</a:t>
            </a:r>
          </a:p>
          <a:p>
            <a:pPr eaLnBrk="1" hangingPunct="1">
              <a:lnSpc>
                <a:spcPct val="115000"/>
              </a:lnSpc>
              <a:buSzPct val="95000"/>
            </a:pP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SBAC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Assessment </a:t>
            </a: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Results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by District (ELA/Math)</a:t>
            </a:r>
          </a:p>
          <a:p>
            <a:pPr lvl="1" eaLnBrk="1" hangingPunct="1">
              <a:lnSpc>
                <a:spcPct val="115000"/>
              </a:lnSpc>
              <a:buSzPct val="95000"/>
              <a:buFontTx/>
              <a:buChar char="•"/>
            </a:pPr>
            <a:r>
              <a:rPr lang="en-US" sz="1600" i="1" dirty="0">
                <a:solidFill>
                  <a:srgbClr val="002D73"/>
                </a:solidFill>
                <a:latin typeface="Arial" charset="0"/>
                <a:cs typeface="Arial" charset="0"/>
              </a:rPr>
              <a:t>Comparison within DRG</a:t>
            </a:r>
            <a:endParaRPr lang="en-US" sz="1600" b="1" i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15000"/>
              </a:lnSpc>
              <a:buSzPct val="95000"/>
            </a:pP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SBAC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Presentation of year 1, </a:t>
            </a: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Baseline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R</a:t>
            </a: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esults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by </a:t>
            </a: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Grade </a:t>
            </a:r>
            <a:endParaRPr lang="en-US" sz="21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115000"/>
              </a:lnSpc>
              <a:buFont typeface="Arial" charset="0"/>
              <a:buChar char="•"/>
            </a:pPr>
            <a:r>
              <a:rPr lang="en-US" sz="1600" i="1" dirty="0">
                <a:solidFill>
                  <a:srgbClr val="002D73"/>
                </a:solidFill>
                <a:latin typeface="Arial" charset="0"/>
                <a:cs typeface="Arial" charset="0"/>
              </a:rPr>
              <a:t>What is the baseline performance for students in English Language Arts and Math?	</a:t>
            </a:r>
          </a:p>
          <a:p>
            <a:pPr eaLnBrk="1" hangingPunct="1">
              <a:lnSpc>
                <a:spcPct val="115000"/>
              </a:lnSpc>
              <a:buSzPct val="95000"/>
            </a:pP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CMT/CAPT Results</a:t>
            </a:r>
          </a:p>
          <a:p>
            <a:pPr eaLnBrk="1" hangingPunct="1">
              <a:lnSpc>
                <a:spcPct val="115000"/>
              </a:lnSpc>
              <a:buSzPct val="95000"/>
            </a:pP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Reflections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and </a:t>
            </a: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Next </a:t>
            </a:r>
            <a:r>
              <a:rPr lang="en-US" sz="2100" b="1" dirty="0">
                <a:solidFill>
                  <a:srgbClr val="002D73"/>
                </a:solidFill>
                <a:latin typeface="Arial" charset="0"/>
                <a:cs typeface="Arial" charset="0"/>
              </a:rPr>
              <a:t>S</a:t>
            </a:r>
            <a:r>
              <a:rPr lang="en-US" sz="21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teps</a:t>
            </a:r>
            <a:endParaRPr lang="en-US" sz="2100" b="1" dirty="0">
              <a:solidFill>
                <a:srgbClr val="002D73"/>
              </a:solidFill>
              <a:latin typeface="Arial" charset="0"/>
              <a:cs typeface="Arial" charset="0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71195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2E2745B-43C9-6C43-8812-C320B8BCFBE4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2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images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124" y="362901"/>
            <a:ext cx="2183426" cy="21834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E766CB-E1A1-0A4C-AAFB-0D8B10ACE4F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9068" y="961137"/>
            <a:ext cx="7496889" cy="2616101"/>
          </a:xfrm>
          <a:prstGeom prst="rect">
            <a:avLst/>
          </a:prstGeom>
          <a:solidFill>
            <a:srgbClr val="3366FF"/>
          </a:solidFill>
          <a:ln>
            <a:solidFill>
              <a:srgbClr val="4F81B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Math Results </a:t>
            </a:r>
          </a:p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DRG C</a:t>
            </a:r>
          </a:p>
          <a:p>
            <a:pPr algn="ctr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* Indicates Participation Rates below Federally Mandated 95%</a:t>
            </a: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0" y="4065852"/>
            <a:ext cx="3886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02B0A-B984-A041-92CE-26A30F02261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90550" y="247650"/>
          <a:ext cx="7920039" cy="62976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40013"/>
                <a:gridCol w="2640013"/>
                <a:gridCol w="2640013"/>
              </a:tblGrid>
              <a:tr h="7290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DRG C Descending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Order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Math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Level 3/4 %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Math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Participation Rate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Salem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71.4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mtClean="0"/>
                        <a:t>100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Andover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70.6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98.8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Mansfield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68.1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*93.8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18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67.7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96.6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Marlborough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67.5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99.7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Tolland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62.5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97.0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Pomfret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60.9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Cornwall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60.7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*93.8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Region 10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59.6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98.3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Bethany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59.2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97.5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Ellington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58.2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98.6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Canton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56.8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99.1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New Hartford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55.9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*94.4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Essex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55.0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97.4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500" y="4140200"/>
            <a:ext cx="776288" cy="36988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9/30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90550" y="4140200"/>
            <a:ext cx="687388" cy="39370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65B5C-5C78-5F43-8E30-8FCD92C022C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90550" y="247650"/>
          <a:ext cx="7920039" cy="629760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40013"/>
                <a:gridCol w="2640013"/>
                <a:gridCol w="2640013"/>
              </a:tblGrid>
              <a:tr h="72901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DRG C Descending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Order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Math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Level 3/4 %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Math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Participation Rate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Bolton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54.1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98.9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8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52.7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99.1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12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52.4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98.5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7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52.0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95.0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17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51.7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99.3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Sherman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51.3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*53.6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Hebron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49.0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99.8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Suffield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47.8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96.4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Columbia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47.6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97.0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4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47.5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97.7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Somers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47.0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99.4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Region 13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45.0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98.3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Oxford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44.3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97.9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  <a:tr h="397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14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43.8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97.6</a:t>
                      </a:r>
                      <a:endParaRPr lang="en-US" sz="1800" dirty="0"/>
                    </a:p>
                  </a:txBody>
                  <a:tcPr marL="91438" marR="91438" marT="45718" marB="45718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C715-F287-2B40-91D8-B58FB633FF2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90550" y="247650"/>
          <a:ext cx="7920039" cy="55006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640013"/>
                <a:gridCol w="2640013"/>
                <a:gridCol w="2640013"/>
              </a:tblGrid>
              <a:tr h="7288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DRG C Descending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Order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Math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Level 3/4 %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Math </a:t>
                      </a:r>
                    </a:p>
                    <a:p>
                      <a:pPr algn="ctr"/>
                      <a:r>
                        <a:rPr lang="en-US" sz="1800" dirty="0" smtClean="0">
                          <a:solidFill>
                            <a:srgbClr val="FFFF00"/>
                          </a:solidFill>
                        </a:rPr>
                        <a:t>Participation Rate %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Barkhamsted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41.6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96.1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39.1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95.8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Region 19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32.7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*18.8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Nearby Communities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Avon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72.7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99.0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Simsbury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64.9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98.7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Farmington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63.9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96.8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Litchfield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60.5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98.6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Region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</a:rPr>
                        <a:t> 10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59.6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98.3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Bristol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32.7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98.9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91438" marR="91438" marT="45707" marB="45707"/>
                </a:tc>
              </a:tr>
              <a:tr h="3976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Torrington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24.2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*92.2</a:t>
                      </a:r>
                      <a:endParaRPr lang="en-US" sz="1800" dirty="0"/>
                    </a:p>
                  </a:txBody>
                  <a:tcPr marL="91438" marR="91438" marT="45707" marB="45707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34E8DD9-5C3D-6546-90F2-8FE6A37E7BD5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24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3251" name="TextBox 1"/>
          <p:cNvSpPr txBox="1">
            <a:spLocks noChangeArrowheads="1"/>
          </p:cNvSpPr>
          <p:nvPr/>
        </p:nvSpPr>
        <p:spPr bwMode="auto">
          <a:xfrm>
            <a:off x="485775" y="2041565"/>
            <a:ext cx="8102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District </a:t>
            </a:r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Data Implications</a:t>
            </a:r>
          </a:p>
          <a:p>
            <a:pPr eaLnBrk="1" hangingPunct="1"/>
            <a:endParaRPr lang="en-US" sz="28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A strong ELA and math foundation exists </a:t>
            </a:r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  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Region 10 is performing well at every grade level when compared to other similar communities in CT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Continued need to develop a vertically aligned CCS curriculum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Continued need for staff professional development</a:t>
            </a:r>
          </a:p>
          <a:p>
            <a:pPr lvl="1" eaLnBrk="1" hangingPunct="1">
              <a:buFont typeface="Arial" charset="0"/>
              <a:buChar char="•"/>
            </a:pPr>
            <a:endParaRPr lang="en-US" sz="28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800" b="1" dirty="0">
              <a:solidFill>
                <a:srgbClr val="002D73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97947"/>
            <a:ext cx="2928535" cy="1899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D9A5D6E-2EFF-CE44-A581-874445C899D8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25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152400" y="2269900"/>
            <a:ext cx="8810625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District Next Steps in Curriculum and Instruction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Phase 2 - *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BRDGES in all classrooms K-5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Identify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, purchase and implement a CCS aligned math program for grades 6-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8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Cohesive, vertically aligned instructional practice</a:t>
            </a:r>
            <a:endParaRPr lang="en-U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Increase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students’ 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exposure </a:t>
            </a: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and use of technology skills and testing platform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Next Generation Science Standards will be adopted this year. </a:t>
            </a:r>
            <a:endParaRPr lang="en-US" sz="28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Continue planning and development of STEM. </a:t>
            </a:r>
            <a:r>
              <a:rPr lang="en-US" sz="28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   </a:t>
            </a:r>
            <a:endParaRPr lang="en-US" sz="2800" b="1" dirty="0">
              <a:solidFill>
                <a:srgbClr val="002D73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01" y="0"/>
            <a:ext cx="2834713" cy="22996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773863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926122A-CF7C-4B40-97B0-1296F71D586A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26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10" y="1748523"/>
            <a:ext cx="4321653" cy="3224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6861175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7952000-1E63-884F-A358-D223D95C6EE8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3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558800" y="1184275"/>
            <a:ext cx="8066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50825" y="2688765"/>
            <a:ext cx="8816975" cy="402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en-US" sz="2800" b="1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Points </a:t>
            </a:r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to Remember About Annual State Testing</a:t>
            </a:r>
            <a:endParaRPr lang="en-US" sz="8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800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b="1" dirty="0">
                <a:solidFill>
                  <a:srgbClr val="002D73"/>
                </a:solidFill>
                <a:latin typeface="Arial" charset="0"/>
                <a:cs typeface="Arial" charset="0"/>
              </a:rPr>
              <a:t>	</a:t>
            </a:r>
            <a:endParaRPr lang="en-US" sz="800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2D73"/>
                </a:solidFill>
                <a:latin typeface="Arial" charset="0"/>
                <a:cs typeface="Arial" charset="0"/>
              </a:rPr>
              <a:t> 	</a:t>
            </a:r>
            <a:r>
              <a:rPr lang="en-US" sz="2200" b="1" dirty="0">
                <a:solidFill>
                  <a:srgbClr val="002D73"/>
                </a:solidFill>
                <a:latin typeface="Arial" charset="0"/>
                <a:cs typeface="Arial" charset="0"/>
              </a:rPr>
              <a:t>Intended to:</a:t>
            </a:r>
          </a:p>
          <a:p>
            <a:pPr eaLnBrk="1" hangingPunct="1">
              <a:lnSpc>
                <a:spcPct val="90000"/>
              </a:lnSpc>
            </a:pPr>
            <a:endParaRPr lang="en-US" sz="800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Char char="ü"/>
            </a:pPr>
            <a:r>
              <a:rPr lang="en-US" sz="2000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Accurately </a:t>
            </a:r>
            <a:r>
              <a:rPr lang="en-US" sz="2000" dirty="0">
                <a:solidFill>
                  <a:srgbClr val="002D73"/>
                </a:solidFill>
                <a:latin typeface="Arial" charset="0"/>
                <a:cs typeface="Arial" charset="0"/>
              </a:rPr>
              <a:t>describe student achievement and growth.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ü"/>
            </a:pPr>
            <a:r>
              <a:rPr lang="en-US" sz="2000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Provide </a:t>
            </a:r>
            <a:r>
              <a:rPr lang="en-US" sz="2000" dirty="0">
                <a:solidFill>
                  <a:srgbClr val="002D73"/>
                </a:solidFill>
                <a:latin typeface="Arial" charset="0"/>
                <a:cs typeface="Arial" charset="0"/>
              </a:rPr>
              <a:t>a valid, reliable, and fair measure of students’ </a:t>
            </a:r>
            <a:r>
              <a:rPr lang="en-US" altLang="ja-JP" sz="2000" dirty="0">
                <a:solidFill>
                  <a:srgbClr val="002D73"/>
                </a:solidFill>
                <a:latin typeface="Arial" charset="0"/>
                <a:cs typeface="Arial" charset="0"/>
              </a:rPr>
              <a:t>progress</a:t>
            </a:r>
            <a:r>
              <a:rPr lang="en-US" altLang="ja-JP" sz="2000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/attainment </a:t>
            </a:r>
            <a:r>
              <a:rPr lang="en-US" altLang="ja-JP" sz="2000" dirty="0">
                <a:solidFill>
                  <a:srgbClr val="002D73"/>
                </a:solidFill>
                <a:latin typeface="Arial" charset="0"/>
                <a:cs typeface="Arial" charset="0"/>
              </a:rPr>
              <a:t>of knowledge and skills.</a:t>
            </a:r>
          </a:p>
          <a:p>
            <a:pPr lvl="1" eaLnBrk="1" hangingPunct="1">
              <a:lnSpc>
                <a:spcPct val="90000"/>
              </a:lnSpc>
              <a:buFont typeface="Wingdings" charset="0"/>
              <a:buChar char="ü"/>
            </a:pPr>
            <a:r>
              <a:rPr lang="en-US" sz="2000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Provide </a:t>
            </a:r>
            <a:r>
              <a:rPr lang="en-US" sz="2000" dirty="0">
                <a:solidFill>
                  <a:srgbClr val="002D73"/>
                </a:solidFill>
                <a:latin typeface="Arial" charset="0"/>
                <a:cs typeface="Arial" charset="0"/>
              </a:rPr>
              <a:t>an annual standardized-objective snapshot of student </a:t>
            </a:r>
            <a:r>
              <a:rPr lang="en-US" sz="2000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   achievement, </a:t>
            </a:r>
            <a:r>
              <a:rPr lang="en-US" sz="2000" dirty="0">
                <a:solidFill>
                  <a:srgbClr val="002D73"/>
                </a:solidFill>
                <a:latin typeface="Arial" charset="0"/>
                <a:cs typeface="Arial" charset="0"/>
              </a:rPr>
              <a:t>used along with other information, such as class work and other tests, </a:t>
            </a:r>
            <a:r>
              <a:rPr lang="en-US" sz="2000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to make </a:t>
            </a:r>
            <a:r>
              <a:rPr lang="en-US" sz="2000" dirty="0">
                <a:solidFill>
                  <a:srgbClr val="002D73"/>
                </a:solidFill>
                <a:latin typeface="Arial" charset="0"/>
                <a:cs typeface="Arial" charset="0"/>
              </a:rPr>
              <a:t>educational decisions. </a:t>
            </a:r>
          </a:p>
        </p:txBody>
      </p:sp>
      <p:pic>
        <p:nvPicPr>
          <p:cNvPr id="2" name="Picture 1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667" y="657853"/>
            <a:ext cx="5105400" cy="158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 txBox="1">
            <a:spLocks/>
          </p:cNvSpPr>
          <p:nvPr/>
        </p:nvSpPr>
        <p:spPr bwMode="auto">
          <a:xfrm>
            <a:off x="241300" y="3380691"/>
            <a:ext cx="8836025" cy="31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None/>
            </a:pPr>
            <a:endParaRPr lang="en-US" sz="28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en-US" sz="28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Background </a:t>
            </a:r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Information (SBAC)</a:t>
            </a:r>
          </a:p>
          <a:p>
            <a:pPr eaLnBrk="1" hangingPunct="1">
              <a:buFont typeface="Arial" charset="0"/>
              <a:buNone/>
            </a:pPr>
            <a:endParaRPr lang="en-US" sz="8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en-US" sz="2700" i="1" dirty="0">
                <a:solidFill>
                  <a:srgbClr val="002D73"/>
                </a:solidFill>
                <a:latin typeface="Arial" charset="0"/>
                <a:cs typeface="Arial" charset="0"/>
              </a:rPr>
              <a:t>A new annual state assessment, aligned to the Connecticut Core Standards for English Language Arts and Mathematics administered in the last 12 weeks of school in grades </a:t>
            </a:r>
            <a:r>
              <a:rPr lang="en-US" sz="2700" i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3 - 8 </a:t>
            </a:r>
            <a:r>
              <a:rPr lang="en-US" sz="2700" i="1" dirty="0">
                <a:solidFill>
                  <a:srgbClr val="002D73"/>
                </a:solidFill>
                <a:latin typeface="Arial" charset="0"/>
                <a:cs typeface="Arial" charset="0"/>
              </a:rPr>
              <a:t>and 11.</a:t>
            </a:r>
          </a:p>
          <a:p>
            <a:pPr eaLnBrk="1" hangingPunct="1">
              <a:buFont typeface="Arial" charset="0"/>
              <a:buNone/>
            </a:pPr>
            <a:endParaRPr lang="en-US" sz="800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124000"/>
            </a:pPr>
            <a:endParaRPr lang="en-US" sz="2800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124000"/>
              <a:buFont typeface="Arial" charset="0"/>
              <a:buChar char="•"/>
            </a:pPr>
            <a:endParaRPr lang="en-US" sz="2600" b="1" dirty="0">
              <a:solidFill>
                <a:srgbClr val="002D73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26238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0367FB9-2F41-E141-B59B-2E45A47420D6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4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images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188" y="819963"/>
            <a:ext cx="35433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 txBox="1">
            <a:spLocks/>
          </p:cNvSpPr>
          <p:nvPr/>
        </p:nvSpPr>
        <p:spPr bwMode="auto">
          <a:xfrm>
            <a:off x="161925" y="1144346"/>
            <a:ext cx="89820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857250" indent="-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SzPct val="124000"/>
              <a:buFont typeface="Arial" charset="0"/>
              <a:buNone/>
            </a:pPr>
            <a:endParaRPr lang="en-US" sz="800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algn="ctr" eaLnBrk="1" hangingPunct="1">
              <a:buSzPct val="124000"/>
              <a:buFont typeface="Arial" charset="0"/>
              <a:buNone/>
            </a:pPr>
            <a:r>
              <a:rPr lang="en-US" sz="27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SBAC Measures </a:t>
            </a:r>
            <a:r>
              <a:rPr lang="en-US" sz="2700" b="1" dirty="0">
                <a:solidFill>
                  <a:srgbClr val="002D73"/>
                </a:solidFill>
                <a:latin typeface="Arial" charset="0"/>
                <a:cs typeface="Arial" charset="0"/>
              </a:rPr>
              <a:t>L</a:t>
            </a:r>
            <a:r>
              <a:rPr lang="en-US" sz="27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earning </a:t>
            </a:r>
            <a:r>
              <a:rPr lang="en-US" sz="2700" b="1" dirty="0">
                <a:solidFill>
                  <a:srgbClr val="002D73"/>
                </a:solidFill>
                <a:latin typeface="Arial" charset="0"/>
                <a:cs typeface="Arial" charset="0"/>
              </a:rPr>
              <a:t>in </a:t>
            </a:r>
            <a:r>
              <a:rPr lang="en-US" sz="27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Two </a:t>
            </a:r>
            <a:r>
              <a:rPr lang="en-US" sz="2700" b="1" dirty="0">
                <a:solidFill>
                  <a:srgbClr val="002D73"/>
                </a:solidFill>
                <a:latin typeface="Arial" charset="0"/>
                <a:cs typeface="Arial" charset="0"/>
              </a:rPr>
              <a:t>W</a:t>
            </a:r>
            <a:r>
              <a:rPr lang="en-US" sz="27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ays</a:t>
            </a:r>
            <a:r>
              <a:rPr lang="en-US" sz="2700" b="1" dirty="0">
                <a:solidFill>
                  <a:srgbClr val="002D73"/>
                </a:solidFill>
                <a:latin typeface="Arial" charset="0"/>
                <a:cs typeface="Arial" charset="0"/>
              </a:rPr>
              <a:t>:</a:t>
            </a:r>
          </a:p>
          <a:p>
            <a:pPr eaLnBrk="1" hangingPunct="1">
              <a:buSzPct val="124000"/>
              <a:buFont typeface="Arial" charset="0"/>
              <a:buNone/>
            </a:pPr>
            <a:endParaRPr lang="en-US" sz="800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buSzPct val="100000"/>
              <a:buFont typeface="Calibri" charset="0"/>
              <a:buAutoNum type="arabicPeriod"/>
            </a:pPr>
            <a:r>
              <a:rPr lang="en-US" sz="2600" b="1" dirty="0">
                <a:solidFill>
                  <a:srgbClr val="002D73"/>
                </a:solidFill>
                <a:latin typeface="Arial" charset="0"/>
                <a:cs typeface="Arial" charset="0"/>
              </a:rPr>
              <a:t> Computer adaptive test </a:t>
            </a:r>
          </a:p>
          <a:p>
            <a:pPr lvl="1" eaLnBrk="1" hangingPunct="1">
              <a:buSzPct val="104000"/>
              <a:buFont typeface="Arial" charset="0"/>
              <a:buChar char="•"/>
            </a:pPr>
            <a:r>
              <a:rPr lang="en-US" dirty="0">
                <a:solidFill>
                  <a:srgbClr val="002D73"/>
                </a:solidFill>
                <a:latin typeface="Arial" charset="0"/>
                <a:cs typeface="Arial" charset="0"/>
              </a:rPr>
              <a:t>Based on student responses, the computer program adjusts the difficulty of questions throughout the test</a:t>
            </a:r>
          </a:p>
          <a:p>
            <a:pPr lvl="1" eaLnBrk="1" hangingPunct="1">
              <a:buSzPct val="104000"/>
            </a:pPr>
            <a:endParaRPr lang="en-US" sz="800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lvl="1" eaLnBrk="1" hangingPunct="1">
              <a:buSzPct val="104000"/>
              <a:buFont typeface="Arial" charset="0"/>
              <a:buChar char="•"/>
            </a:pPr>
            <a:r>
              <a:rPr lang="en-US" dirty="0">
                <a:solidFill>
                  <a:srgbClr val="002D73"/>
                </a:solidFill>
                <a:latin typeface="Arial" charset="0"/>
                <a:cs typeface="Arial" charset="0"/>
              </a:rPr>
              <a:t>Contains a variety of item types, such as multiple choice, write-in responses, and technology enhanced items (multiple choice or write in items that use multimedia)</a:t>
            </a:r>
          </a:p>
          <a:p>
            <a:pPr eaLnBrk="1" hangingPunct="1">
              <a:buSzPct val="100000"/>
              <a:buFont typeface="Calibri" charset="0"/>
              <a:buAutoNum type="arabicPeriod" startAt="2"/>
            </a:pPr>
            <a:r>
              <a:rPr lang="en-US" sz="2600" b="1" dirty="0">
                <a:solidFill>
                  <a:srgbClr val="002D73"/>
                </a:solidFill>
                <a:latin typeface="Arial" charset="0"/>
                <a:cs typeface="Arial" charset="0"/>
              </a:rPr>
              <a:t> Performance tasks </a:t>
            </a:r>
          </a:p>
          <a:p>
            <a:pPr lvl="1" eaLnBrk="1" hangingPunct="1">
              <a:buSzPct val="104000"/>
              <a:buFont typeface="Arial" charset="0"/>
              <a:buChar char="•"/>
            </a:pPr>
            <a:r>
              <a:rPr lang="en-US" dirty="0">
                <a:solidFill>
                  <a:srgbClr val="002D73"/>
                </a:solidFill>
                <a:latin typeface="Arial" charset="0"/>
                <a:cs typeface="Arial" charset="0"/>
              </a:rPr>
              <a:t>Activities that measure </a:t>
            </a:r>
            <a:r>
              <a:rPr lang="en-US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students’</a:t>
            </a:r>
            <a:r>
              <a:rPr lang="en-US" altLang="ja-JP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dirty="0">
                <a:solidFill>
                  <a:srgbClr val="002D73"/>
                </a:solidFill>
                <a:latin typeface="Arial" charset="0"/>
                <a:cs typeface="Arial" charset="0"/>
              </a:rPr>
              <a:t>ability to apply knowledge and skills to a complex task</a:t>
            </a:r>
          </a:p>
          <a:p>
            <a:pPr lvl="1" eaLnBrk="1" hangingPunct="1">
              <a:buSzPct val="104000"/>
            </a:pPr>
            <a:endParaRPr lang="en-US" sz="800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lvl="1" eaLnBrk="1" hangingPunct="1">
              <a:buSzPct val="104000"/>
              <a:buFont typeface="Arial" charset="0"/>
              <a:buChar char="•"/>
            </a:pPr>
            <a:r>
              <a:rPr lang="en-US" dirty="0">
                <a:solidFill>
                  <a:srgbClr val="002D73"/>
                </a:solidFill>
                <a:latin typeface="Arial" charset="0"/>
                <a:cs typeface="Arial" charset="0"/>
              </a:rPr>
              <a:t>Better measures of depth of understanding, research skills, and the ability to analyze information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buSzPct val="104000"/>
            </a:pPr>
            <a:endParaRPr lang="en-US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>
              <a:buSzPct val="104000"/>
              <a:buFont typeface="Arial" charset="0"/>
              <a:buNone/>
            </a:pPr>
            <a:endParaRPr lang="en-US" sz="800" dirty="0">
              <a:solidFill>
                <a:srgbClr val="002D73"/>
              </a:solidFill>
              <a:latin typeface="Arial" charset="0"/>
              <a:cs typeface="Arial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577013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771951A-D358-3D4D-BD8E-1A6876422B03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5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images-6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6" y="197946"/>
            <a:ext cx="1316770" cy="1121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41300" y="1158874"/>
            <a:ext cx="87201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" b="1" dirty="0">
                <a:solidFill>
                  <a:srgbClr val="002D73"/>
                </a:solidFill>
                <a:latin typeface="Arial" charset="0"/>
                <a:cs typeface="Arial" charset="0"/>
              </a:rPr>
              <a:t>Areas of Knowledge and Skills Measured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04DD1C6-59BE-2A44-9837-67224B1926AB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6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4" t="25668" r="27600" b="18449"/>
          <a:stretch>
            <a:fillRect/>
          </a:stretch>
        </p:blipFill>
        <p:spPr bwMode="auto">
          <a:xfrm>
            <a:off x="1516874" y="1636712"/>
            <a:ext cx="62738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15468"/>
            <a:ext cx="1237069" cy="1167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41300" y="1268412"/>
            <a:ext cx="84455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" b="1" dirty="0">
                <a:solidFill>
                  <a:srgbClr val="002D73"/>
                </a:solidFill>
                <a:latin typeface="Arial" charset="0"/>
                <a:cs typeface="Arial" charset="0"/>
              </a:rPr>
              <a:t>Areas of Knowledge and Skills Measured </a:t>
            </a:r>
            <a:endParaRPr lang="en-US" sz="1800" dirty="0">
              <a:latin typeface="Arial" charset="0"/>
              <a:cs typeface="Arial" charset="0"/>
            </a:endParaRP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7C73A46-2B0F-7A4E-B90F-FC5F5473A4DC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7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66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4" t="21759" r="28178" b="14352"/>
          <a:stretch>
            <a:fillRect/>
          </a:stretch>
        </p:blipFill>
        <p:spPr bwMode="auto">
          <a:xfrm>
            <a:off x="1766888" y="1746250"/>
            <a:ext cx="56102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61" y="1"/>
            <a:ext cx="1511220" cy="1511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613" y="1232923"/>
            <a:ext cx="873125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D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Scoring: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2D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Students receive an overall vertical scale score in each subject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2D7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200" dirty="0">
                <a:solidFill>
                  <a:srgbClr val="002D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2D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Vertical scale scores are reported in the thousands and span all grades from 3 to 11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solidFill>
                <a:srgbClr val="002D73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2D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	</a:t>
            </a:r>
            <a:r>
              <a:rPr lang="en-US" sz="2400" b="1" dirty="0">
                <a:solidFill>
                  <a:srgbClr val="002D7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Scores fall between achievement level 1 (lowest) and 	achievement level 4 (highest)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27422"/>
              </p:ext>
            </p:extLst>
          </p:nvPr>
        </p:nvGraphicFramePr>
        <p:xfrm>
          <a:off x="811213" y="4231912"/>
          <a:ext cx="7731125" cy="2409825"/>
        </p:xfrm>
        <a:graphic>
          <a:graphicData uri="http://schemas.openxmlformats.org/drawingml/2006/table">
            <a:tbl>
              <a:tblPr/>
              <a:tblGrid>
                <a:gridCol w="965200"/>
                <a:gridCol w="966787"/>
                <a:gridCol w="966788"/>
                <a:gridCol w="966787"/>
                <a:gridCol w="966788"/>
                <a:gridCol w="966787"/>
                <a:gridCol w="965200"/>
                <a:gridCol w="966788"/>
              </a:tblGrid>
              <a:tr h="209550">
                <a:tc>
                  <a:txBody>
                    <a:bodyPr/>
                    <a:lstStyle/>
                    <a:p>
                      <a:pPr marL="3175" marR="0" lvl="0" indent="-3175" algn="l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Content Area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Grade 3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Grade 4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Grade 5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Grade 6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Grade 7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Grade 8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Grade 11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63500" marR="0" lvl="0" indent="0" algn="l" defTabSz="457200" rtl="0" eaLnBrk="0" fontAlgn="base" latinLnBrk="0" hangingPunct="0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Mathematics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5900">
                <a:tc>
                  <a:txBody>
                    <a:bodyPr/>
                    <a:lstStyle/>
                    <a:p>
                      <a:pPr marL="180975" marR="0" lvl="0" indent="0" algn="l" defTabSz="457200" rtl="0" eaLnBrk="0" fontAlgn="base" latinLnBrk="0" hangingPunct="0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Level 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2501-2621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2549-2659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2579-2700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2610-2748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2635-2778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2653-2802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2718-2862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180975" marR="0" lvl="0" indent="0" algn="l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Level 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2436-2500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2485-2548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2528-2578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2552-2609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2567-2634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2586-2652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2628-2717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180975" marR="0" lvl="0" indent="0" algn="l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Level 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2381-2435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2411-2484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2455-2527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2473-2551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2484-2566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2504-2585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2543-2627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180975" marR="0" lvl="0" indent="0" algn="l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Level 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2189-2380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2204-2410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2219-2454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2235-2472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2250-2483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2265-2503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2280-2542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25425">
                <a:tc gridSpan="4">
                  <a:txBody>
                    <a:bodyPr/>
                    <a:lstStyle/>
                    <a:p>
                      <a:pPr marL="63500" marR="0" lvl="0" indent="0" algn="l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ELA/Literacy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350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4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5425">
                <a:tc>
                  <a:txBody>
                    <a:bodyPr/>
                    <a:lstStyle/>
                    <a:p>
                      <a:pPr marL="180975" marR="0" lvl="0" indent="0" algn="l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Level 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2490-2623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2533-2663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8113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2582-2701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2618-2724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2649-2745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2668-2769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2682-2795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180975" marR="0" lvl="0" indent="0" algn="l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Level 3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2432-2489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2473-2532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8113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2502-2581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2531-2617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2552-2648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2567-2667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2583-2681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180975" marR="0" lvl="0" indent="0" algn="l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Level 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2367-2431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2416-2472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8113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2442-2501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2457-2530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2479-2551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2487-2566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2493-2582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marL="180975" marR="0" lvl="0" indent="0" algn="l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Level 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2114-2366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2131-2415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8113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2201-2441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2210-2456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2258-2478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2288-2486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lvl="0" indent="0" algn="ctr" defTabSz="457200" rtl="0" eaLnBrk="0" fontAlgn="base" latinLnBrk="0" hangingPunct="0">
                        <a:lnSpc>
                          <a:spcPct val="107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2299-2492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56" y="214441"/>
            <a:ext cx="3910182" cy="135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01613" y="2552700"/>
            <a:ext cx="876935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Scoring </a:t>
            </a:r>
            <a:r>
              <a:rPr lang="en-US" i="1" dirty="0">
                <a:solidFill>
                  <a:srgbClr val="002D73"/>
                </a:solidFill>
                <a:latin typeface="Arial" charset="0"/>
                <a:cs typeface="Arial" charset="0"/>
              </a:rPr>
              <a:t>(continued)</a:t>
            </a:r>
          </a:p>
          <a:p>
            <a:pPr eaLnBrk="1" hangingPunct="1"/>
            <a:endParaRPr lang="en-US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Level 1 = Does not meet the achievement level</a:t>
            </a:r>
          </a:p>
          <a:p>
            <a:pPr eaLnBrk="1" hangingPunct="1"/>
            <a:endParaRPr lang="en-US" sz="8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Level 2 = Approaching the achievement </a:t>
            </a:r>
            <a:r>
              <a:rPr lang="en-US" sz="2800" b="1" dirty="0" smtClean="0">
                <a:solidFill>
                  <a:srgbClr val="002D73"/>
                </a:solidFill>
                <a:latin typeface="Arial" charset="0"/>
                <a:cs typeface="Arial" charset="0"/>
              </a:rPr>
              <a:t>level</a:t>
            </a:r>
            <a:endParaRPr lang="en-US" sz="28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8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Level 3 = Meets the achievement level expected</a:t>
            </a:r>
          </a:p>
          <a:p>
            <a:pPr eaLnBrk="1" hangingPunct="1"/>
            <a:endParaRPr lang="en-US" sz="800" b="1" dirty="0">
              <a:solidFill>
                <a:srgbClr val="002D73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800" b="1" dirty="0">
                <a:solidFill>
                  <a:srgbClr val="002D73"/>
                </a:solidFill>
                <a:latin typeface="Arial" charset="0"/>
                <a:cs typeface="Arial" charset="0"/>
              </a:rPr>
              <a:t>Level 4 = Exceeds the achievement level expected</a:t>
            </a:r>
          </a:p>
          <a:p>
            <a:pPr eaLnBrk="1" hangingPunct="1"/>
            <a:endParaRPr lang="en-US" sz="800" i="1" u="sng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77BEC06A-AF0F-1548-89AC-0AE3C0D68342}" type="slidenum">
              <a:rPr lang="en-US" sz="1200">
                <a:solidFill>
                  <a:schemeClr val="bg1"/>
                </a:solidFill>
                <a:latin typeface="Arial" charset="0"/>
                <a:cs typeface="Arial" charset="0"/>
              </a:rPr>
              <a:pPr/>
              <a:t>9</a:t>
            </a:fld>
            <a:endParaRPr lang="en-US" sz="120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100" y="220944"/>
            <a:ext cx="3213100" cy="2527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1379</Words>
  <Application>Microsoft Macintosh PowerPoint</Application>
  <PresentationFormat>On-screen Show (4:3)</PresentationFormat>
  <Paragraphs>572</Paragraphs>
  <Slides>26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Science CMT Results</vt:lpstr>
      <vt:lpstr>Science CAPT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SMARTER BALANCED TESTS</dc:title>
  <dc:creator>csde csde</dc:creator>
  <cp:lastModifiedBy>Cheri Burke</cp:lastModifiedBy>
  <cp:revision>123</cp:revision>
  <cp:lastPrinted>2015-10-01T12:23:26Z</cp:lastPrinted>
  <dcterms:created xsi:type="dcterms:W3CDTF">2015-02-11T13:36:55Z</dcterms:created>
  <dcterms:modified xsi:type="dcterms:W3CDTF">2015-10-06T12:53:16Z</dcterms:modified>
</cp:coreProperties>
</file>